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ial-lawyer.ru/" TargetMode="External"/><Relationship Id="rId2" Type="http://schemas.openxmlformats.org/officeDocument/2006/relationships/hyperlink" Target="https://madrih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solut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6612" y="542320"/>
            <a:ext cx="5412924" cy="1163101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 smtClean="0"/>
              <a:t>КАЗАХСКИЙ НАЦИОНАЛЬНЫЙ УНИВЕРСИТЕТ ИМ. АЛЬ-ФАРАБИ</a:t>
            </a:r>
            <a:endParaRPr lang="ru-RU" sz="2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772" y="404112"/>
            <a:ext cx="1906832" cy="1922135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46612" y="1762102"/>
            <a:ext cx="5412924" cy="1077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 smtClean="0"/>
              <a:t>Высшая школа экономики и бизнеса</a:t>
            </a:r>
            <a:endParaRPr lang="ru-RU" sz="28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137647" y="2850662"/>
            <a:ext cx="5511536" cy="76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«Слияние и поглощение»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63153" y="3738282"/>
            <a:ext cx="5412924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 smtClean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 smtClean="0"/>
              <a:t>к.э.н., </a:t>
            </a:r>
            <a:r>
              <a:rPr lang="ru-RU" sz="2400" b="1" dirty="0" err="1" smtClean="0"/>
              <a:t>и.о</a:t>
            </a:r>
            <a:r>
              <a:rPr lang="ru-RU" sz="2400" b="1" dirty="0" smtClean="0"/>
              <a:t>. доцента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9014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6612" y="123659"/>
            <a:ext cx="5885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Преимущества и недостатки слияний </a:t>
            </a:r>
            <a:r>
              <a:rPr lang="ru-RU" sz="2400" b="1" dirty="0"/>
              <a:t>и поглощений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55576" y="958260"/>
            <a:ext cx="5880848" cy="1515999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Возможность </a:t>
            </a:r>
            <a:r>
              <a:rPr lang="ru-RU" sz="2400" dirty="0">
                <a:solidFill>
                  <a:schemeClr val="tx1"/>
                </a:solidFill>
              </a:rPr>
              <a:t>быстрого достижения лучших </a:t>
            </a:r>
            <a:r>
              <a:rPr lang="ru-RU" sz="2400" dirty="0" smtClean="0">
                <a:solidFill>
                  <a:schemeClr val="tx1"/>
                </a:solidFill>
              </a:rPr>
              <a:t>результатов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Такая </a:t>
            </a:r>
            <a:r>
              <a:rPr lang="ru-RU" sz="2400" dirty="0">
                <a:solidFill>
                  <a:schemeClr val="tx1"/>
                </a:solidFill>
              </a:rPr>
              <a:t>стратегия ослабляет </a:t>
            </a:r>
            <a:r>
              <a:rPr lang="ru-RU" sz="2400" dirty="0" smtClean="0">
                <a:solidFill>
                  <a:schemeClr val="tx1"/>
                </a:solidFill>
              </a:rPr>
              <a:t>конкуренцию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7613253" y="1299975"/>
            <a:ext cx="1366886" cy="1275074"/>
          </a:xfrm>
          <a:prstGeom prst="mathPlus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28681" y="2610763"/>
            <a:ext cx="5851273" cy="1907449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Значительные финансовые </a:t>
            </a:r>
            <a:r>
              <a:rPr lang="ru-RU" sz="2400" dirty="0" smtClean="0">
                <a:solidFill>
                  <a:schemeClr val="tx1"/>
                </a:solidFill>
              </a:rPr>
              <a:t>затраты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Большой </a:t>
            </a:r>
            <a:r>
              <a:rPr lang="ru-RU" sz="2400" dirty="0">
                <a:solidFill>
                  <a:schemeClr val="tx1"/>
                </a:solidFill>
              </a:rPr>
              <a:t>риск при неверной оценке </a:t>
            </a:r>
            <a:r>
              <a:rPr lang="ru-RU" sz="2400" dirty="0" smtClean="0">
                <a:solidFill>
                  <a:schemeClr val="tx1"/>
                </a:solidFill>
              </a:rPr>
              <a:t>компании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Минус 8"/>
          <p:cNvSpPr/>
          <p:nvPr/>
        </p:nvSpPr>
        <p:spPr>
          <a:xfrm>
            <a:off x="7363536" y="2225558"/>
            <a:ext cx="1574276" cy="1291472"/>
          </a:xfrm>
          <a:prstGeom prst="mathMinus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45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137646" y="0"/>
            <a:ext cx="60063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Основные этапы слияний и поглощений</a:t>
            </a:r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155576" y="780459"/>
            <a:ext cx="5862918" cy="259448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ru-RU" sz="2400" dirty="0">
                <a:solidFill>
                  <a:schemeClr val="tx1"/>
                </a:solidFill>
              </a:rPr>
              <a:t>Определение стратегии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155576" y="1129662"/>
            <a:ext cx="5867354" cy="62742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2. Выбор </a:t>
            </a:r>
            <a:r>
              <a:rPr lang="ru-RU" sz="2400" dirty="0">
                <a:solidFill>
                  <a:schemeClr val="tx1"/>
                </a:solidFill>
              </a:rPr>
              <a:t>квалифицированных специалистов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146611" y="1868459"/>
            <a:ext cx="5844989" cy="498266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3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Определение конечных результатов процесса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137647" y="3080325"/>
            <a:ext cx="5808482" cy="227652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6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Переговоры </a:t>
            </a:r>
            <a:r>
              <a:rPr lang="ru-RU" sz="2400" dirty="0">
                <a:solidFill>
                  <a:schemeClr val="tx1"/>
                </a:solidFill>
              </a:rPr>
              <a:t>с выбранной компанией</a:t>
            </a: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3101788" y="3622617"/>
            <a:ext cx="5862918" cy="250136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8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Осуществление сделки</a:t>
            </a: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3128683" y="4154078"/>
            <a:ext cx="5903212" cy="175875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10.</a:t>
            </a:r>
            <a:r>
              <a:rPr lang="ru-RU" sz="2400" dirty="0">
                <a:solidFill>
                  <a:schemeClr val="tx1"/>
                </a:solidFill>
              </a:rPr>
              <a:t> Оценка всех результатов </a:t>
            </a: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155575" y="2466112"/>
            <a:ext cx="5818095" cy="259159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4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Определение критериев</a:t>
            </a: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3137647" y="2814159"/>
            <a:ext cx="5836024" cy="206947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5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Нахождение целевой фирмы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101788" y="3411526"/>
            <a:ext cx="5853953" cy="165392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7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Анализ выбранной фирмы</a:t>
            </a: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3104007" y="3921551"/>
            <a:ext cx="5878628" cy="157392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9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tx1"/>
                </a:solidFill>
              </a:rPr>
              <a:t>Интеграция компаний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330192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5575" y="419494"/>
            <a:ext cx="534740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/>
              <a:t>Романовский М.В., Вострокнутова А.И. Корпоративные финансы. – СПб: Изд-во Питер, 2011.- 592с. </a:t>
            </a:r>
            <a:endParaRPr lang="ru-RU" sz="2400" dirty="0" smtClean="0"/>
          </a:p>
          <a:p>
            <a:pPr algn="just"/>
            <a:r>
              <a:rPr lang="ru-RU" sz="2400" dirty="0" smtClean="0"/>
              <a:t>    //</a:t>
            </a:r>
            <a:r>
              <a:rPr lang="ru-RU" sz="2400" dirty="0"/>
              <a:t>http://www.twirpx.com/file/1519759</a:t>
            </a:r>
            <a:r>
              <a:rPr lang="ru-RU" sz="2400" dirty="0" smtClean="0"/>
              <a:t>/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https://madrih.ru</a:t>
            </a:r>
            <a:r>
              <a:rPr lang="en-US" sz="2400" dirty="0" smtClean="0">
                <a:hlinkClick r:id="rId2"/>
              </a:rPr>
              <a:t>/</a:t>
            </a:r>
            <a:endParaRPr lang="ru-RU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www.financial-lawyer.ru</a:t>
            </a:r>
            <a:r>
              <a:rPr lang="ru-RU" sz="2400" dirty="0"/>
              <a:t> </a:t>
            </a:r>
            <a:endParaRPr lang="ru-RU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absolute.com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683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1" y="3265668"/>
            <a:ext cx="7391403" cy="1815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155576" y="2635624"/>
            <a:ext cx="5149438" cy="1882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Методы и способы избегания банкротства. Слияние и поглощение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предприятий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52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1787" y="0"/>
            <a:ext cx="60422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Методы по предупреждению банкротства предприятия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64540" y="795947"/>
            <a:ext cx="5356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способа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4101305" y="1245511"/>
            <a:ext cx="4892511" cy="874014"/>
          </a:xfrm>
          <a:prstGeom prst="flowChartTerminator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экстраполяция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4101304" y="2585142"/>
            <a:ext cx="4892511" cy="874014"/>
          </a:xfrm>
          <a:prstGeom prst="flowChartTerminator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экспертной оценки;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370730" y="1437419"/>
            <a:ext cx="708211" cy="490197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4002691" y="3756212"/>
            <a:ext cx="4892511" cy="735105"/>
          </a:xfrm>
          <a:prstGeom prst="flowChartTerminator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моделирование.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3352801" y="2803944"/>
            <a:ext cx="735106" cy="490197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углом вверх 9"/>
          <p:cNvSpPr/>
          <p:nvPr/>
        </p:nvSpPr>
        <p:spPr>
          <a:xfrm rot="5400000">
            <a:off x="1985681" y="2371170"/>
            <a:ext cx="3164544" cy="842682"/>
          </a:xfrm>
          <a:prstGeom prst="bentUp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70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скругленным углом 4"/>
          <p:cNvSpPr/>
          <p:nvPr/>
        </p:nvSpPr>
        <p:spPr>
          <a:xfrm>
            <a:off x="4536142" y="645459"/>
            <a:ext cx="4397141" cy="1640543"/>
          </a:xfrm>
          <a:prstGeom prst="round1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Создает </a:t>
            </a:r>
            <a:r>
              <a:rPr lang="ru-RU" sz="2400" dirty="0">
                <a:solidFill>
                  <a:schemeClr val="tx1"/>
                </a:solidFill>
              </a:rPr>
              <a:t>прогноз на небольшой период </a:t>
            </a:r>
            <a:r>
              <a:rPr lang="ru-RU" sz="2400" dirty="0" smtClean="0">
                <a:solidFill>
                  <a:schemeClr val="tx1"/>
                </a:solidFill>
              </a:rPr>
              <a:t>времени.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119718" y="2528047"/>
            <a:ext cx="4114800" cy="1524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Заключается </a:t>
            </a:r>
            <a:r>
              <a:rPr lang="ru-RU" sz="2400" dirty="0">
                <a:solidFill>
                  <a:schemeClr val="tx1"/>
                </a:solidFill>
              </a:rPr>
              <a:t>в том, что компания инициирует собрание конкретного количества </a:t>
            </a:r>
            <a:r>
              <a:rPr lang="ru-RU" sz="2400" dirty="0" smtClean="0">
                <a:solidFill>
                  <a:schemeClr val="tx1"/>
                </a:solidFill>
              </a:rPr>
              <a:t>экспертов.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146612" y="718008"/>
            <a:ext cx="1909481" cy="788063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Экстраполяция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 flipH="1">
            <a:off x="6741458" y="2832848"/>
            <a:ext cx="2277035" cy="1228163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Экспертная оценка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8566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989294" y="878542"/>
            <a:ext cx="4849906" cy="11205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Clr>
                <a:srgbClr val="00B0F0"/>
              </a:buClr>
              <a:buFont typeface="Wingdings" panose="05000000000000000000" pitchFamily="2" charset="2"/>
              <a:buChar char=""/>
            </a:pPr>
            <a:r>
              <a:rPr lang="ru-RU" sz="2400" dirty="0">
                <a:solidFill>
                  <a:schemeClr val="tx1"/>
                </a:solidFill>
              </a:rPr>
              <a:t>в</a:t>
            </a:r>
            <a:r>
              <a:rPr lang="ru-RU" sz="2400" dirty="0" smtClean="0">
                <a:solidFill>
                  <a:schemeClr val="tx1"/>
                </a:solidFill>
              </a:rPr>
              <a:t>оссоздает некоторую </a:t>
            </a:r>
            <a:r>
              <a:rPr lang="ru-RU" sz="2400" dirty="0">
                <a:solidFill>
                  <a:schemeClr val="tx1"/>
                </a:solidFill>
              </a:rPr>
              <a:t>ситуацию и предлагает </a:t>
            </a:r>
            <a:r>
              <a:rPr lang="ru-RU" sz="2400" dirty="0" smtClean="0">
                <a:solidFill>
                  <a:schemeClr val="tx1"/>
                </a:solidFill>
              </a:rPr>
              <a:t>пути </a:t>
            </a:r>
            <a:r>
              <a:rPr lang="ru-RU" sz="2400" dirty="0">
                <a:solidFill>
                  <a:schemeClr val="tx1"/>
                </a:solidFill>
              </a:rPr>
              <a:t>для ее </a:t>
            </a:r>
            <a:r>
              <a:rPr lang="ru-RU" sz="2400" dirty="0" smtClean="0">
                <a:solidFill>
                  <a:schemeClr val="tx1"/>
                </a:solidFill>
              </a:rPr>
              <a:t>предотвращения;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137647" y="197222"/>
            <a:ext cx="2770094" cy="555813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Моделирование</a:t>
            </a:r>
          </a:p>
        </p:txBody>
      </p:sp>
      <p:sp>
        <p:nvSpPr>
          <p:cNvPr id="8" name="Прямоугольник с двумя усеченными соседними углами 7"/>
          <p:cNvSpPr/>
          <p:nvPr/>
        </p:nvSpPr>
        <p:spPr>
          <a:xfrm>
            <a:off x="3146612" y="2063269"/>
            <a:ext cx="5612091" cy="1244708"/>
          </a:xfrm>
          <a:prstGeom prst="snip2Same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Clr>
                <a:srgbClr val="00B0F0"/>
              </a:buClr>
              <a:buFont typeface="Wingdings" panose="05000000000000000000" pitchFamily="2" charset="2"/>
              <a:buChar char=""/>
            </a:pPr>
            <a:r>
              <a:rPr lang="ru-RU" sz="2400" dirty="0" smtClean="0">
                <a:solidFill>
                  <a:schemeClr val="tx1"/>
                </a:solidFill>
              </a:rPr>
              <a:t>рассматривает факторы</a:t>
            </a:r>
            <a:r>
              <a:rPr lang="ru-RU" sz="2400" dirty="0">
                <a:solidFill>
                  <a:schemeClr val="tx1"/>
                </a:solidFill>
              </a:rPr>
              <a:t>, которые могут привести к банкротству </a:t>
            </a:r>
            <a:r>
              <a:rPr lang="ru-RU" sz="2400" dirty="0" smtClean="0">
                <a:solidFill>
                  <a:schemeClr val="tx1"/>
                </a:solidFill>
              </a:rPr>
              <a:t>организации;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3146612" y="3496235"/>
            <a:ext cx="5679094" cy="1004047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Clr>
                <a:srgbClr val="00B0F0"/>
              </a:buClr>
              <a:buFont typeface="Wingdings" panose="05000000000000000000" pitchFamily="2" charset="2"/>
              <a:buChar char=""/>
            </a:pPr>
            <a:r>
              <a:rPr lang="ru-RU" sz="2400" dirty="0" smtClean="0">
                <a:solidFill>
                  <a:schemeClr val="tx1"/>
                </a:solidFill>
              </a:rPr>
              <a:t>обрабатывает </a:t>
            </a:r>
            <a:r>
              <a:rPr lang="ru-RU" sz="2400" dirty="0">
                <a:solidFill>
                  <a:schemeClr val="tx1"/>
                </a:solidFill>
              </a:rPr>
              <a:t>большой массив </a:t>
            </a:r>
            <a:r>
              <a:rPr lang="ru-RU" sz="2400" dirty="0" smtClean="0">
                <a:solidFill>
                  <a:schemeClr val="tx1"/>
                </a:solidFill>
              </a:rPr>
              <a:t>информации.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rot="10800000">
            <a:off x="8190228" y="1577789"/>
            <a:ext cx="657936" cy="1246094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углом 10"/>
          <p:cNvSpPr/>
          <p:nvPr/>
        </p:nvSpPr>
        <p:spPr>
          <a:xfrm rot="10800000" flipH="1">
            <a:off x="3150771" y="3119718"/>
            <a:ext cx="811630" cy="1187680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7646" y="1"/>
            <a:ext cx="58942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Меры по предотвращению банкротства предприятия</a:t>
            </a:r>
          </a:p>
        </p:txBody>
      </p:sp>
      <p:sp>
        <p:nvSpPr>
          <p:cNvPr id="5" name="Блок-схема: ручной ввод 4"/>
          <p:cNvSpPr/>
          <p:nvPr/>
        </p:nvSpPr>
        <p:spPr>
          <a:xfrm>
            <a:off x="3155576" y="546847"/>
            <a:ext cx="5011271" cy="3971365"/>
          </a:xfrm>
          <a:prstGeom prst="flowChartManualInp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"/>
            </a:pPr>
            <a:r>
              <a:rPr lang="ru-RU" sz="2400" dirty="0">
                <a:solidFill>
                  <a:schemeClr val="tx1"/>
                </a:solidFill>
              </a:rPr>
              <a:t>выпуск акций;</a:t>
            </a:r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"/>
            </a:pPr>
            <a:r>
              <a:rPr lang="ru-RU" sz="2400" dirty="0">
                <a:solidFill>
                  <a:schemeClr val="tx1"/>
                </a:solidFill>
              </a:rPr>
              <a:t>сделки, </a:t>
            </a:r>
            <a:r>
              <a:rPr lang="ru-RU" sz="2400" dirty="0" smtClean="0">
                <a:solidFill>
                  <a:schemeClr val="tx1"/>
                </a:solidFill>
              </a:rPr>
              <a:t>повышающие </a:t>
            </a:r>
            <a:r>
              <a:rPr lang="ru-RU" sz="2400" dirty="0">
                <a:solidFill>
                  <a:schemeClr val="tx1"/>
                </a:solidFill>
              </a:rPr>
              <a:t>кредитоспособность предприятия;</a:t>
            </a:r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"/>
            </a:pPr>
            <a:r>
              <a:rPr lang="ru-RU" sz="2400" dirty="0">
                <a:solidFill>
                  <a:schemeClr val="tx1"/>
                </a:solidFill>
              </a:rPr>
              <a:t>контроль кредиторской задолженности;</a:t>
            </a:r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"/>
            </a:pPr>
            <a:r>
              <a:rPr lang="ru-RU" sz="2400" dirty="0" smtClean="0">
                <a:solidFill>
                  <a:schemeClr val="tx1"/>
                </a:solidFill>
              </a:rPr>
              <a:t>подход </a:t>
            </a:r>
            <a:r>
              <a:rPr lang="ru-RU" sz="2400" dirty="0">
                <a:solidFill>
                  <a:schemeClr val="tx1"/>
                </a:solidFill>
              </a:rPr>
              <a:t>к выстраиванию корпоративной структуры;</a:t>
            </a:r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"/>
            </a:pPr>
            <a:r>
              <a:rPr lang="ru-RU" sz="2400" dirty="0">
                <a:solidFill>
                  <a:schemeClr val="tx1"/>
                </a:solidFill>
              </a:rPr>
              <a:t>продажа </a:t>
            </a:r>
            <a:r>
              <a:rPr lang="ru-RU" sz="2400" dirty="0" smtClean="0">
                <a:solidFill>
                  <a:schemeClr val="tx1"/>
                </a:solidFill>
              </a:rPr>
              <a:t>предприятия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332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46612" y="277906"/>
            <a:ext cx="5997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Слияние компаний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это объединение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2-х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более хозяйствующих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субъектов.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137646" y="1547553"/>
            <a:ext cx="3517769" cy="777414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Слияние форм</a:t>
            </a: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3146612" y="3731771"/>
            <a:ext cx="3419156" cy="741617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Присоединение</a:t>
            </a: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146612" y="2670462"/>
            <a:ext cx="3437086" cy="778568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Слияние активов</a:t>
            </a:r>
          </a:p>
        </p:txBody>
      </p:sp>
      <p:sp>
        <p:nvSpPr>
          <p:cNvPr id="12" name="Пятиугольник 11"/>
          <p:cNvSpPr/>
          <p:nvPr/>
        </p:nvSpPr>
        <p:spPr>
          <a:xfrm flipH="1">
            <a:off x="6705600" y="2565302"/>
            <a:ext cx="2317328" cy="1022865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Оно может быть 3-х типов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 flipH="1">
            <a:off x="6921585" y="3881481"/>
            <a:ext cx="584461" cy="424206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 flipH="1">
            <a:off x="6917888" y="1634511"/>
            <a:ext cx="584461" cy="424206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 flipH="1">
            <a:off x="6303021" y="2855667"/>
            <a:ext cx="584461" cy="424206"/>
          </a:xfrm>
          <a:prstGeom prst="notchedRight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7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28682" y="0"/>
            <a:ext cx="60153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Поглощение компаний </a:t>
            </a:r>
            <a:r>
              <a:rPr lang="ru-RU" sz="2400" dirty="0" smtClean="0"/>
              <a:t>– это </a:t>
            </a:r>
            <a:r>
              <a:rPr lang="ru-RU" sz="2400" dirty="0"/>
              <a:t>сделка, совершаемая с целью установления контроля над хозяйствующим обществом </a:t>
            </a:r>
            <a:r>
              <a:rPr lang="ru-RU" sz="2400" dirty="0" smtClean="0"/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137648" y="1485603"/>
            <a:ext cx="5836024" cy="513526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</a:rPr>
              <a:t>Поглощение предприятий</a:t>
            </a:r>
            <a:endParaRPr lang="ru-RU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Блок-схема: ссылка на другую страницу 5"/>
          <p:cNvSpPr/>
          <p:nvPr/>
        </p:nvSpPr>
        <p:spPr>
          <a:xfrm>
            <a:off x="3166759" y="2962973"/>
            <a:ext cx="2328605" cy="999428"/>
          </a:xfrm>
          <a:prstGeom prst="flowChartOffpage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Агрессивное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ссылка на другую страницу 6"/>
          <p:cNvSpPr/>
          <p:nvPr/>
        </p:nvSpPr>
        <p:spPr>
          <a:xfrm>
            <a:off x="6122894" y="2989867"/>
            <a:ext cx="2828317" cy="954604"/>
          </a:xfrm>
          <a:prstGeom prst="flowChartOffpage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Дружественное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392171" y="2118949"/>
            <a:ext cx="443060" cy="772997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951047" y="2118949"/>
            <a:ext cx="443060" cy="772997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68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55575" y="132623"/>
            <a:ext cx="5773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Способы защиты от недружественных поглощений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7647" y="1024119"/>
            <a:ext cx="6006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используются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приёмы: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3128682" y="1476344"/>
            <a:ext cx="5880847" cy="3050832"/>
          </a:xfrm>
          <a:prstGeom prst="verticalScroll">
            <a:avLst>
              <a:gd name="adj" fmla="val 90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FFFF00"/>
              </a:buClr>
              <a:buFont typeface="Wingdings" panose="05000000000000000000" pitchFamily="2" charset="2"/>
              <a:buChar char="z"/>
            </a:pPr>
            <a:r>
              <a:rPr lang="ru-RU" sz="2400" dirty="0" smtClean="0">
                <a:solidFill>
                  <a:schemeClr val="tx1"/>
                </a:solidFill>
              </a:rPr>
              <a:t>«</a:t>
            </a:r>
            <a:r>
              <a:rPr lang="ru-RU" sz="2400" dirty="0">
                <a:solidFill>
                  <a:schemeClr val="tx1"/>
                </a:solidFill>
              </a:rPr>
              <a:t>Отравленные пилюли», «</a:t>
            </a:r>
            <a:r>
              <a:rPr lang="ru-RU" sz="2400" dirty="0" smtClean="0">
                <a:solidFill>
                  <a:schemeClr val="tx1"/>
                </a:solidFill>
              </a:rPr>
              <a:t>капканы»</a:t>
            </a:r>
          </a:p>
          <a:p>
            <a:pPr>
              <a:buClr>
                <a:srgbClr val="FFFF00"/>
              </a:buClr>
            </a:pPr>
            <a:endParaRPr lang="ru-RU" sz="60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FFFF00"/>
              </a:buClr>
              <a:buFont typeface="Wingdings" panose="05000000000000000000" pitchFamily="2" charset="2"/>
              <a:buChar char="z"/>
            </a:pPr>
            <a:r>
              <a:rPr lang="ru-RU" sz="2400" dirty="0" smtClean="0">
                <a:solidFill>
                  <a:schemeClr val="tx1"/>
                </a:solidFill>
              </a:rPr>
              <a:t>Различные </a:t>
            </a:r>
            <a:r>
              <a:rPr lang="ru-RU" sz="2400" dirty="0">
                <a:solidFill>
                  <a:schemeClr val="tx1"/>
                </a:solidFill>
              </a:rPr>
              <a:t>классы </a:t>
            </a:r>
            <a:r>
              <a:rPr lang="ru-RU" sz="2400" dirty="0" smtClean="0">
                <a:solidFill>
                  <a:schemeClr val="tx1"/>
                </a:solidFill>
              </a:rPr>
              <a:t>акций</a:t>
            </a:r>
          </a:p>
          <a:p>
            <a:pPr>
              <a:buClr>
                <a:srgbClr val="FFFF00"/>
              </a:buClr>
            </a:pPr>
            <a:endParaRPr lang="ru-RU" sz="60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FFFF00"/>
              </a:buClr>
              <a:buFont typeface="Wingdings" panose="05000000000000000000" pitchFamily="2" charset="2"/>
              <a:buChar char="z"/>
            </a:pPr>
            <a:r>
              <a:rPr lang="ru-RU" sz="2400" dirty="0" smtClean="0">
                <a:solidFill>
                  <a:schemeClr val="tx1"/>
                </a:solidFill>
              </a:rPr>
              <a:t>«</a:t>
            </a:r>
            <a:r>
              <a:rPr lang="ru-RU" sz="2400" dirty="0" err="1" smtClean="0">
                <a:solidFill>
                  <a:schemeClr val="tx1"/>
                </a:solidFill>
              </a:rPr>
              <a:t>Отпугиватели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акул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</a:p>
          <a:p>
            <a:pPr>
              <a:buClr>
                <a:srgbClr val="FFFF00"/>
              </a:buClr>
            </a:pPr>
            <a:endParaRPr lang="ru-RU" sz="60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FFFF00"/>
              </a:buClr>
              <a:buFont typeface="Wingdings" panose="05000000000000000000" pitchFamily="2" charset="2"/>
              <a:buChar char="z"/>
            </a:pPr>
            <a:r>
              <a:rPr lang="ru-RU" sz="2400" dirty="0" smtClean="0">
                <a:solidFill>
                  <a:schemeClr val="tx1"/>
                </a:solidFill>
              </a:rPr>
              <a:t>«</a:t>
            </a:r>
            <a:r>
              <a:rPr lang="ru-RU" sz="2400" dirty="0">
                <a:solidFill>
                  <a:schemeClr val="tx1"/>
                </a:solidFill>
              </a:rPr>
              <a:t>Выжженная </a:t>
            </a:r>
            <a:r>
              <a:rPr lang="ru-RU" sz="2400" dirty="0" smtClean="0">
                <a:solidFill>
                  <a:schemeClr val="tx1"/>
                </a:solidFill>
              </a:rPr>
              <a:t>земля»</a:t>
            </a:r>
          </a:p>
          <a:p>
            <a:pPr>
              <a:buClr>
                <a:srgbClr val="FFFF00"/>
              </a:buClr>
            </a:pPr>
            <a:endParaRPr lang="ru-RU" sz="600" dirty="0" smtClean="0">
              <a:solidFill>
                <a:schemeClr val="tx1"/>
              </a:solidFill>
            </a:endParaRPr>
          </a:p>
          <a:p>
            <a:pPr marL="285750" indent="-285750">
              <a:buClr>
                <a:srgbClr val="FFFF00"/>
              </a:buClr>
              <a:buFont typeface="Wingdings" panose="05000000000000000000" pitchFamily="2" charset="2"/>
              <a:buChar char="z"/>
            </a:pPr>
            <a:r>
              <a:rPr lang="ru-RU" sz="2400" dirty="0" smtClean="0">
                <a:solidFill>
                  <a:schemeClr val="tx1"/>
                </a:solidFill>
              </a:rPr>
              <a:t>Защитные поглощения</a:t>
            </a:r>
          </a:p>
          <a:p>
            <a:pPr marL="285750" indent="-285750">
              <a:buClr>
                <a:srgbClr val="FFFF00"/>
              </a:buClr>
              <a:buFont typeface="Wingdings" panose="05000000000000000000" pitchFamily="2" charset="2"/>
              <a:buChar char="z"/>
            </a:pPr>
            <a:endParaRPr lang="ru-RU" sz="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43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309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КАЗАХСКИЙ НАЦИОНАЛЬНЫЙ УНИВЕРСИТЕТ ИМ. АЛЬ-ФАРАБИ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54</cp:revision>
  <dcterms:created xsi:type="dcterms:W3CDTF">2019-11-21T13:29:15Z</dcterms:created>
  <dcterms:modified xsi:type="dcterms:W3CDTF">2019-11-25T14:00:53Z</dcterms:modified>
</cp:coreProperties>
</file>